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71" r:id="rId7"/>
    <p:sldId id="275" r:id="rId8"/>
    <p:sldId id="272" r:id="rId9"/>
    <p:sldId id="273" r:id="rId10"/>
    <p:sldId id="265" r:id="rId11"/>
    <p:sldId id="266" r:id="rId12"/>
    <p:sldId id="267" r:id="rId13"/>
    <p:sldId id="268" r:id="rId14"/>
    <p:sldId id="269" r:id="rId15"/>
    <p:sldId id="260" r:id="rId16"/>
    <p:sldId id="262" r:id="rId1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Estilo temático 2 - Énfasis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A01D0-F3A2-4F38-B201-4EFF30DD0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A1AFA2-12A9-4981-A9EB-133C25B43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77E405-050D-4859-862A-14B4FE7CE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594-12BB-402E-B488-E5925993A281}" type="datetimeFigureOut">
              <a:rPr lang="es-MX" smtClean="0"/>
              <a:t>04/03/2018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850CEA-CE58-4656-9179-DBB135D4C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79678B-8DFB-47B5-B3B1-8ED7236F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5538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D6FCB-1548-4270-BBD4-ABB2FBFC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CE8E07-006B-4914-A2D7-A5C6C340F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C475BA-454A-4533-A4C7-C4425417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594-12BB-402E-B488-E5925993A281}" type="datetimeFigureOut">
              <a:rPr lang="es-MX" smtClean="0"/>
              <a:t>04/03/2018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62985C-4CFA-4CF6-B139-71E4738EF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AC28B2-23AA-4EB1-9B29-A33DBFC8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5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8E5E61C-0E00-49F1-BEAA-B5BCABAA66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2BF9BD-EA95-41C4-A7D0-D14F29BF3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FA3FBC-CD98-496A-9BDC-A40576556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594-12BB-402E-B488-E5925993A281}" type="datetimeFigureOut">
              <a:rPr lang="es-MX" smtClean="0"/>
              <a:t>04/03/2018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1601FE-DE20-43EB-AF40-2BAEA17F5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FE4E66-F894-4E8D-AD48-A2D1BFECD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391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D125E-D960-4B79-A96D-A4AEB6DE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A1DD47-1FF6-4363-9D5A-0F6870E2C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BE032A-6AF9-4C29-A190-51DD89D43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594-12BB-402E-B488-E5925993A281}" type="datetimeFigureOut">
              <a:rPr lang="es-MX" smtClean="0"/>
              <a:t>04/03/2018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501420-C155-484F-86E2-D130D9456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232C91-E197-4CEE-B899-ED07A1810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1247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A1C033-7D4C-4E93-93A8-E82C4E525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758F8-3BFF-4772-B93E-AF442ACA9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835C91-B079-4477-B75A-6A87CC84F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594-12BB-402E-B488-E5925993A281}" type="datetimeFigureOut">
              <a:rPr lang="es-MX" smtClean="0"/>
              <a:t>04/03/2018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AD610A-3E92-45C9-969E-1A4B2AAF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EDD601-2E47-4BBF-B88D-7E6C8E40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3065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8AACE-09DD-4FC8-8577-F054A88F3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0D246D-9138-470E-A681-5D6C6186E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9B1BE3-573C-4B1C-9A70-44ADEA0C0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3D702F-8343-4D9E-9A1A-45A9D4807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594-12BB-402E-B488-E5925993A281}" type="datetimeFigureOut">
              <a:rPr lang="es-MX" smtClean="0"/>
              <a:t>04/03/2018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AF03B9-A8C3-41B8-9BE0-0EB1E1AC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B75A1F-C08E-4AF0-9FD9-B00722BBA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3285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CE38F-F260-41A6-95F9-5C34995D9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86CB95-67C8-439F-981F-621B34F29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08316B4-473C-4A4D-B3F7-636311187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31572F3-AF54-48AD-B57C-E9FA3E608E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E4803E-0997-4E11-9570-5CA1430FD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639C3FD-0EBD-4BE3-889E-CF534459B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594-12BB-402E-B488-E5925993A281}" type="datetimeFigureOut">
              <a:rPr lang="es-MX" smtClean="0"/>
              <a:t>04/03/2018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39F22EF-F5BE-4668-B1DC-D708E913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4716FD8-F0CB-43AA-89F3-6F95F30B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9665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40575-D356-410E-AAAA-13AD62F1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DFE93D6-8F19-48CA-92E1-E6718A70A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594-12BB-402E-B488-E5925993A281}" type="datetimeFigureOut">
              <a:rPr lang="es-MX" smtClean="0"/>
              <a:t>04/03/2018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512FAD-DFF7-4D16-9C62-934ED499A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E1701A-9A10-4312-AFE2-1CDD55385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813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CD9B9DA-6FCA-4EE1-A218-FC73350D2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594-12BB-402E-B488-E5925993A281}" type="datetimeFigureOut">
              <a:rPr lang="es-MX" smtClean="0"/>
              <a:t>04/03/2018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B360FA5-B08F-4FC7-90D6-E271FBC0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1373FF-2AF3-49AA-9CAB-F4963977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549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70880-3870-4EA0-B267-2A071330C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070DAF-FE50-41E7-8F1E-D6D5ED7D6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A27A6FB-EE39-4114-BD3D-6C5973A0E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42E9C99-CD00-449E-90DD-5A25C6C01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594-12BB-402E-B488-E5925993A281}" type="datetimeFigureOut">
              <a:rPr lang="es-MX" smtClean="0"/>
              <a:t>04/03/2018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0025EF-507D-490F-96BD-25A0A7C90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E72B4F-6521-42E8-AE48-4555578FD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8450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99508-337C-494E-85AD-AAB86FE98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6105BBB-D77B-4C93-8668-903DF232C4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8EFD45-946F-41A5-8991-76F2542B7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2CA55C-29C7-4D17-BF71-C0CCAF98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594-12BB-402E-B488-E5925993A281}" type="datetimeFigureOut">
              <a:rPr lang="es-MX" smtClean="0"/>
              <a:t>04/03/2018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E9DDA8-D824-4F7D-8D86-F3C364C4D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52E30E-603A-4022-BE23-B17E63AD1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8567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8B0C-11EA-4B5A-B9BF-40E8472E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AAA393-C5A6-4EC1-B2C5-0C2B4E164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D2C115-78BE-4238-BDC3-F3635C75B1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37594-12BB-402E-B488-E5925993A281}" type="datetimeFigureOut">
              <a:rPr lang="es-MX" smtClean="0"/>
              <a:t>04/03/2018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0E4164-4075-42EA-8F9F-FEE9E686E3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4E7B1D-F10C-49AE-A731-A20F05DE1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9799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E9E4AB6-8BBD-4CB9-9207-30E151055E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5" b="15965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58F9B47-5A62-4FE4-A8FF-0820864E5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s-MX"/>
              <a:t>Python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87DE7A-24B6-4DF7-AEA6-D4BB7A450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s-MX" sz="2000" dirty="0"/>
              <a:t>Librería </a:t>
            </a:r>
            <a:r>
              <a:rPr lang="es-MX" sz="2000" dirty="0" err="1"/>
              <a:t>Turtle</a:t>
            </a:r>
            <a:r>
              <a:rPr lang="es-MX" sz="2000" dirty="0"/>
              <a:t> – Módulo 1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BC71169-C400-4D46-97A0-14692A1012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CF00"/>
              </a:clrFrom>
              <a:clrTo>
                <a:srgbClr val="FFC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8" y="4872209"/>
            <a:ext cx="1484141" cy="148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71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1F038D3-B972-429C-8082-5B25A1542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" b="19629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6E481-B945-4179-BD79-05E96E9B29E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80F90B85-1B83-4D3D-B844-7FF49B1DC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 err="1"/>
              <a:t>Ciclos</a:t>
            </a:r>
            <a:r>
              <a:rPr lang="en-US" sz="6000" dirty="0"/>
              <a:t> de </a:t>
            </a:r>
            <a:r>
              <a:rPr lang="en-US" sz="6000" dirty="0" err="1"/>
              <a:t>Repetición</a:t>
            </a:r>
            <a:endParaRPr lang="en-US" sz="6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CC1C42B-5BC9-4877-BE57-E2B4B8DD67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CF00"/>
              </a:clrFrom>
              <a:clrTo>
                <a:srgbClr val="FFC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723" y="4872209"/>
            <a:ext cx="1484141" cy="148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8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6096076-F83A-4AC1-B780-B888AF24C0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CF00"/>
              </a:clrFrom>
              <a:clrTo>
                <a:srgbClr val="FFC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729" y="206547"/>
            <a:ext cx="1484141" cy="1484141"/>
          </a:xfrm>
          <a:prstGeom prst="rect">
            <a:avLst/>
          </a:prstGeom>
        </p:spPr>
      </p:pic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13BA907E-8896-4057-9893-8CC61AA77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08E269-7F89-418B-AA9D-7DE4377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Ciclos de Repetición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9589B512-9150-4DE1-8328-1843E88F0085}"/>
              </a:ext>
            </a:extLst>
          </p:cNvPr>
          <p:cNvSpPr txBox="1">
            <a:spLocks/>
          </p:cNvSpPr>
          <p:nvPr/>
        </p:nvSpPr>
        <p:spPr>
          <a:xfrm>
            <a:off x="541349" y="1405606"/>
            <a:ext cx="8006304" cy="4445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s-MX" dirty="0"/>
              <a:t>Son bloques de instrucciones que se repiten un número de veces mientras se cumpla una condición o un rango</a:t>
            </a:r>
          </a:p>
          <a:p>
            <a:pPr marL="342900" indent="-342900"/>
            <a:endParaRPr lang="es-MX" dirty="0"/>
          </a:p>
        </p:txBody>
      </p:sp>
      <p:pic>
        <p:nvPicPr>
          <p:cNvPr id="11" name="Picture 2" descr="Resultado de imagen para repeticion">
            <a:extLst>
              <a:ext uri="{FF2B5EF4-FFF2-40B4-BE49-F238E27FC236}">
                <a16:creationId xmlns:a16="http://schemas.microsoft.com/office/drawing/2014/main" id="{7AFA282B-118B-4B83-8F39-AC13F7E21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5"/>
          <a:stretch/>
        </p:blipFill>
        <p:spPr bwMode="auto">
          <a:xfrm>
            <a:off x="7715871" y="2731159"/>
            <a:ext cx="3466686" cy="36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para repeticion">
            <a:extLst>
              <a:ext uri="{FF2B5EF4-FFF2-40B4-BE49-F238E27FC236}">
                <a16:creationId xmlns:a16="http://schemas.microsoft.com/office/drawing/2014/main" id="{CDF6D7E7-1A38-4B40-A115-C740B172B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781" y="3429000"/>
            <a:ext cx="4039214" cy="215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238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AA8AC23-C4A4-411D-8544-11F8A90CC1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CF00"/>
              </a:clrFrom>
              <a:clrTo>
                <a:srgbClr val="FFC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729" y="206547"/>
            <a:ext cx="1484141" cy="1484141"/>
          </a:xfrm>
          <a:prstGeom prst="rect">
            <a:avLst/>
          </a:prstGeom>
        </p:spPr>
      </p:pic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8CF6E8EE-4E30-45E6-8C85-29DA51C9F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33689C-D0F5-4CC9-A3C6-24BC4996C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Ciclos de repetición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C8B85066-7D33-461B-B0F5-544B0C794977}"/>
              </a:ext>
            </a:extLst>
          </p:cNvPr>
          <p:cNvSpPr txBox="1">
            <a:spLocks/>
          </p:cNvSpPr>
          <p:nvPr/>
        </p:nvSpPr>
        <p:spPr>
          <a:xfrm>
            <a:off x="718268" y="1690688"/>
            <a:ext cx="10850880" cy="4445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s-MX" dirty="0"/>
              <a:t>Los ciclos “para” son ciclos en los cuales la instrucción o el conjunto se repiten un determinado número de veces. Por eso es necesario tener un contador para llevar la cuenta de las veces que se repite el ciclo “Para”</a:t>
            </a:r>
          </a:p>
          <a:p>
            <a:pPr marL="857250" lvl="1" indent="-342900"/>
            <a:endParaRPr lang="es-MX" dirty="0"/>
          </a:p>
          <a:p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C7A2E9E-7BAB-409D-8DC3-25ECA60528F0}"/>
              </a:ext>
            </a:extLst>
          </p:cNvPr>
          <p:cNvSpPr txBox="1"/>
          <p:nvPr/>
        </p:nvSpPr>
        <p:spPr>
          <a:xfrm>
            <a:off x="3024145" y="3737114"/>
            <a:ext cx="7058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Para</a:t>
            </a:r>
            <a:r>
              <a:rPr lang="es-MX" dirty="0"/>
              <a:t> contador &lt;- </a:t>
            </a:r>
            <a:r>
              <a:rPr lang="es-MX" dirty="0" err="1"/>
              <a:t>valor_inicial</a:t>
            </a:r>
            <a:r>
              <a:rPr lang="es-MX" dirty="0"/>
              <a:t> </a:t>
            </a:r>
            <a:r>
              <a:rPr lang="es-MX" b="1" dirty="0"/>
              <a:t>hasta</a:t>
            </a:r>
            <a:r>
              <a:rPr lang="es-MX" dirty="0"/>
              <a:t> </a:t>
            </a:r>
            <a:r>
              <a:rPr lang="es-MX" dirty="0" err="1"/>
              <a:t>valor_final</a:t>
            </a:r>
            <a:r>
              <a:rPr lang="es-MX" dirty="0"/>
              <a:t>; incremento:</a:t>
            </a:r>
          </a:p>
          <a:p>
            <a:pPr marL="857250" lvl="1" indent="-342900"/>
            <a:r>
              <a:rPr lang="es-MX" dirty="0"/>
              <a:t>Instrucciones</a:t>
            </a:r>
          </a:p>
          <a:p>
            <a:pPr marL="400050" indent="-342900"/>
            <a:r>
              <a:rPr lang="es-MX" b="1" dirty="0"/>
              <a:t>FINPARA</a:t>
            </a:r>
          </a:p>
          <a:p>
            <a:pPr marL="857250" lvl="1" indent="-342900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46142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BA0A50DF-C275-42C2-8E5E-30412502E0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9" b="25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D0E7FF-BB10-45D8-9D93-E6DCDE5B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 err="1">
                <a:solidFill>
                  <a:srgbClr val="FFFFFF"/>
                </a:solidFill>
              </a:rPr>
              <a:t>While</a:t>
            </a:r>
            <a:endParaRPr lang="es-MX" dirty="0">
              <a:solidFill>
                <a:srgbClr val="FFFFFF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921F4A-EEAA-48F4-AE84-AB782DC3F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373"/>
            <a:ext cx="1051560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826D36B-1038-4BDC-85C1-C3C3086881AE}"/>
              </a:ext>
            </a:extLst>
          </p:cNvPr>
          <p:cNvSpPr txBox="1">
            <a:spLocks/>
          </p:cNvSpPr>
          <p:nvPr/>
        </p:nvSpPr>
        <p:spPr>
          <a:xfrm>
            <a:off x="439971" y="1690688"/>
            <a:ext cx="11182186" cy="4445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s-MX" dirty="0"/>
              <a:t>Otro ciclo de repetición es el ciclo </a:t>
            </a:r>
            <a:r>
              <a:rPr lang="es-MX" b="1" dirty="0"/>
              <a:t>“</a:t>
            </a:r>
            <a:r>
              <a:rPr lang="es-MX" b="1" dirty="0" err="1"/>
              <a:t>While</a:t>
            </a:r>
            <a:r>
              <a:rPr lang="es-MX" b="1" dirty="0"/>
              <a:t>” </a:t>
            </a:r>
            <a:r>
              <a:rPr lang="es-MX" dirty="0"/>
              <a:t>o ciclo </a:t>
            </a:r>
            <a:r>
              <a:rPr lang="es-MX" b="1" dirty="0"/>
              <a:t>“Mientras”, </a:t>
            </a:r>
            <a:r>
              <a:rPr lang="es-MX" dirty="0"/>
              <a:t>el cual repetirá una secuencia de instrucciones siempre y cuando se cumpla la </a:t>
            </a:r>
            <a:r>
              <a:rPr lang="es-MX" b="1" dirty="0"/>
              <a:t>“Condición”</a:t>
            </a:r>
          </a:p>
          <a:p>
            <a:pPr marL="342900" indent="-342900"/>
            <a:endParaRPr lang="es-MX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18D1E60-C5EB-41A0-B5B8-610F56E32377}"/>
              </a:ext>
            </a:extLst>
          </p:cNvPr>
          <p:cNvSpPr txBox="1"/>
          <p:nvPr/>
        </p:nvSpPr>
        <p:spPr>
          <a:xfrm>
            <a:off x="2873513" y="3581234"/>
            <a:ext cx="7023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Importante: Que la condición no sea infinita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No poner “</a:t>
            </a:r>
            <a:r>
              <a:rPr lang="es-MX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while</a:t>
            </a:r>
            <a:r>
              <a:rPr lang="es-MX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(True):”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No poner “</a:t>
            </a:r>
            <a:r>
              <a:rPr lang="es-MX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while</a:t>
            </a:r>
            <a:r>
              <a:rPr lang="es-MX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(1):”</a:t>
            </a:r>
            <a:endParaRPr lang="es-MX" sz="2400" dirty="0"/>
          </a:p>
        </p:txBody>
      </p:sp>
      <p:pic>
        <p:nvPicPr>
          <p:cNvPr id="9" name="Picture 2" descr="Resultado de imagen para infinity">
            <a:extLst>
              <a:ext uri="{FF2B5EF4-FFF2-40B4-BE49-F238E27FC236}">
                <a16:creationId xmlns:a16="http://schemas.microsoft.com/office/drawing/2014/main" id="{35D96878-79F7-4E3D-9245-8D4D21ED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4410074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268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026688E-4BF8-45AC-A78D-A6FC4120A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6" b="30375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6E481-B945-4179-BD79-05E96E9B29E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B19CE52D-DC73-4953-9A69-BC5A5A1C9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 err="1"/>
              <a:t>Condicionales</a:t>
            </a:r>
            <a:endParaRPr lang="en-US" sz="6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4E9554B-0A26-4348-A860-9376CE3810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CF00"/>
              </a:clrFrom>
              <a:clrTo>
                <a:srgbClr val="FFC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812" y="4872209"/>
            <a:ext cx="1484141" cy="148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24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6096076-F83A-4AC1-B780-B888AF24C0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CF00"/>
              </a:clrFrom>
              <a:clrTo>
                <a:srgbClr val="FFC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729" y="206547"/>
            <a:ext cx="1484141" cy="1484141"/>
          </a:xfrm>
          <a:prstGeom prst="rect">
            <a:avLst/>
          </a:prstGeom>
        </p:spPr>
      </p:pic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13BA907E-8896-4057-9893-8CC61AA77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08E269-7F89-418B-AA9D-7DE4377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Condicionales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95C73933-25B0-47C1-B269-C1133401A9F5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0664688" cy="4249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n-US" dirty="0"/>
              <a:t>A menudo es conveniente tomar una decisión acerca de cuál es el siguiente paso a  tomar dependiendo de la situación que se presenta.</a:t>
            </a:r>
          </a:p>
          <a:p>
            <a:r>
              <a:rPr lang="es-ES" altLang="en-US" dirty="0"/>
              <a:t>Este tipo de decisiones dependen de algo llamado “CONDICIONES”</a:t>
            </a:r>
          </a:p>
        </p:txBody>
      </p:sp>
      <p:pic>
        <p:nvPicPr>
          <p:cNvPr id="11" name="Picture 2" descr="Resultado de imagen para if else">
            <a:extLst>
              <a:ext uri="{FF2B5EF4-FFF2-40B4-BE49-F238E27FC236}">
                <a16:creationId xmlns:a16="http://schemas.microsoft.com/office/drawing/2014/main" id="{FE78B6AC-39E7-4E83-B453-132CF0D3F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03" y="3429000"/>
            <a:ext cx="5128592" cy="314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020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AA8AC23-C4A4-411D-8544-11F8A90CC1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CF00"/>
              </a:clrFrom>
              <a:clrTo>
                <a:srgbClr val="FFC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729" y="206547"/>
            <a:ext cx="1484141" cy="1484141"/>
          </a:xfrm>
          <a:prstGeom prst="rect">
            <a:avLst/>
          </a:prstGeom>
        </p:spPr>
      </p:pic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8CF6E8EE-4E30-45E6-8C85-29DA51C9F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33689C-D0F5-4CC9-A3C6-24BC4996C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Condicionales </a:t>
            </a:r>
          </a:p>
        </p:txBody>
      </p:sp>
      <p:pic>
        <p:nvPicPr>
          <p:cNvPr id="10" name="Picture 2" descr="Resultado de imagen para if else diagrama de flujo">
            <a:extLst>
              <a:ext uri="{FF2B5EF4-FFF2-40B4-BE49-F238E27FC236}">
                <a16:creationId xmlns:a16="http://schemas.microsoft.com/office/drawing/2014/main" id="{D8713CBA-305F-4B56-BCBD-8CEB69C03B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575" y="1572539"/>
            <a:ext cx="6200045" cy="37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593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6096076-F83A-4AC1-B780-B888AF24C0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CF00"/>
              </a:clrFrom>
              <a:clrTo>
                <a:srgbClr val="FFC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729" y="206547"/>
            <a:ext cx="1484141" cy="1484141"/>
          </a:xfrm>
          <a:prstGeom prst="rect">
            <a:avLst/>
          </a:prstGeom>
        </p:spPr>
      </p:pic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13BA907E-8896-4057-9893-8CC61AA77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08E269-7F89-418B-AA9D-7DE4377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94" y="206537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Comandos Básicos Usando “</a:t>
            </a:r>
            <a:r>
              <a:rPr lang="es-MX" dirty="0" err="1">
                <a:solidFill>
                  <a:srgbClr val="FFFFFF"/>
                </a:solidFill>
              </a:rPr>
              <a:t>Turtle</a:t>
            </a:r>
            <a:r>
              <a:rPr lang="es-MX" dirty="0">
                <a:solidFill>
                  <a:srgbClr val="FFFFFF"/>
                </a:solidFill>
              </a:rPr>
              <a:t>”</a:t>
            </a:r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F2FAF429-1760-4BE7-ADA6-12A3FED2A1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106327"/>
              </p:ext>
            </p:extLst>
          </p:nvPr>
        </p:nvGraphicFramePr>
        <p:xfrm>
          <a:off x="838199" y="1549179"/>
          <a:ext cx="9455426" cy="466344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4727713">
                  <a:extLst>
                    <a:ext uri="{9D8B030D-6E8A-4147-A177-3AD203B41FA5}">
                      <a16:colId xmlns:a16="http://schemas.microsoft.com/office/drawing/2014/main" val="1081377283"/>
                    </a:ext>
                  </a:extLst>
                </a:gridCol>
                <a:gridCol w="4727713">
                  <a:extLst>
                    <a:ext uri="{9D8B030D-6E8A-4147-A177-3AD203B41FA5}">
                      <a16:colId xmlns:a16="http://schemas.microsoft.com/office/drawing/2014/main" val="3693455082"/>
                    </a:ext>
                  </a:extLst>
                </a:gridCol>
              </a:tblGrid>
              <a:tr h="247493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¿Qué hace?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24672"/>
                  </a:ext>
                </a:extLst>
              </a:tr>
              <a:tr h="247493">
                <a:tc>
                  <a:txBody>
                    <a:bodyPr/>
                    <a:lstStyle/>
                    <a:p>
                      <a:r>
                        <a:rPr lang="es-MX" dirty="0"/>
                        <a:t>forward()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Avanza el número especificado en el paréntesis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06426"/>
                  </a:ext>
                </a:extLst>
              </a:tr>
              <a:tr h="433113">
                <a:tc>
                  <a:txBody>
                    <a:bodyPr/>
                    <a:lstStyle/>
                    <a:p>
                      <a:r>
                        <a:rPr lang="es-MX" dirty="0" err="1"/>
                        <a:t>right</a:t>
                      </a:r>
                      <a:r>
                        <a:rPr lang="es-MX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Gira hacia la derecha el número de grados especificados en el paréntesis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196757"/>
                  </a:ext>
                </a:extLst>
              </a:tr>
              <a:tr h="433113">
                <a:tc>
                  <a:txBody>
                    <a:bodyPr/>
                    <a:lstStyle/>
                    <a:p>
                      <a:r>
                        <a:rPr lang="es-MX" dirty="0" err="1"/>
                        <a:t>left</a:t>
                      </a:r>
                      <a:r>
                        <a:rPr lang="es-MX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Gira  hacia la izquierda el número de grados especificados en el paréntesis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854154"/>
                  </a:ext>
                </a:extLst>
              </a:tr>
              <a:tr h="247493">
                <a:tc>
                  <a:txBody>
                    <a:bodyPr/>
                    <a:lstStyle/>
                    <a:p>
                      <a:r>
                        <a:rPr lang="es-MX" dirty="0" err="1"/>
                        <a:t>shape</a:t>
                      </a:r>
                      <a:r>
                        <a:rPr lang="es-MX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Cambia de forma a tortuga (“</a:t>
                      </a:r>
                      <a:r>
                        <a:rPr lang="es-MX" dirty="0" err="1"/>
                        <a:t>turtle</a:t>
                      </a:r>
                      <a:r>
                        <a:rPr lang="es-MX" dirty="0"/>
                        <a:t>”), (“</a:t>
                      </a:r>
                      <a:r>
                        <a:rPr lang="es-MX" dirty="0" err="1"/>
                        <a:t>triangle</a:t>
                      </a:r>
                      <a:r>
                        <a:rPr lang="es-MX" dirty="0"/>
                        <a:t>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87143"/>
                  </a:ext>
                </a:extLst>
              </a:tr>
              <a:tr h="247493">
                <a:tc>
                  <a:txBody>
                    <a:bodyPr/>
                    <a:lstStyle/>
                    <a:p>
                      <a:r>
                        <a:rPr lang="es-MX" dirty="0" err="1"/>
                        <a:t>speed</a:t>
                      </a:r>
                      <a:r>
                        <a:rPr lang="es-MX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Permite acelerar el avance de la tortuga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593810"/>
                  </a:ext>
                </a:extLst>
              </a:tr>
              <a:tr h="433113">
                <a:tc>
                  <a:txBody>
                    <a:bodyPr/>
                    <a:lstStyle/>
                    <a:p>
                      <a:r>
                        <a:rPr lang="es-MX" dirty="0" err="1"/>
                        <a:t>sleep</a:t>
                      </a:r>
                      <a:r>
                        <a:rPr lang="es-MX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Espera el tiempo en segundos para la siguiente acción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945746"/>
                  </a:ext>
                </a:extLst>
              </a:tr>
              <a:tr h="247493">
                <a:tc>
                  <a:txBody>
                    <a:bodyPr/>
                    <a:lstStyle/>
                    <a:p>
                      <a:r>
                        <a:rPr lang="es-MX" dirty="0" err="1"/>
                        <a:t>fillcolor</a:t>
                      </a:r>
                      <a:r>
                        <a:rPr lang="es-MX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Colorea la tortuga pero no la línea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709297"/>
                  </a:ext>
                </a:extLst>
              </a:tr>
              <a:tr h="433113">
                <a:tc>
                  <a:txBody>
                    <a:bodyPr/>
                    <a:lstStyle/>
                    <a:p>
                      <a:r>
                        <a:rPr lang="es-MX" dirty="0" err="1"/>
                        <a:t>penup</a:t>
                      </a:r>
                      <a:r>
                        <a:rPr lang="es-MX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Levanta el trazo de la tortuga, es decir, no colorea 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837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31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AA8AC23-C4A4-411D-8544-11F8A90CC1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CF00"/>
              </a:clrFrom>
              <a:clrTo>
                <a:srgbClr val="FFC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729" y="206547"/>
            <a:ext cx="1484141" cy="1484141"/>
          </a:xfrm>
          <a:prstGeom prst="rect">
            <a:avLst/>
          </a:prstGeom>
        </p:spPr>
      </p:pic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8CF6E8EE-4E30-45E6-8C85-29DA51C9F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33689C-D0F5-4CC9-A3C6-24BC4996C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95" y="-817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Comandos Básicos utilizando “</a:t>
            </a:r>
            <a:r>
              <a:rPr lang="es-MX" dirty="0" err="1">
                <a:solidFill>
                  <a:srgbClr val="FFFFFF"/>
                </a:solidFill>
              </a:rPr>
              <a:t>turtle</a:t>
            </a:r>
            <a:r>
              <a:rPr lang="es-MX" dirty="0">
                <a:solidFill>
                  <a:srgbClr val="FFFFFF"/>
                </a:solidFill>
              </a:rPr>
              <a:t>”</a:t>
            </a:r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5772C872-9742-4A16-BD9C-0ED0DDCBCC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7583763"/>
              </p:ext>
            </p:extLst>
          </p:nvPr>
        </p:nvGraphicFramePr>
        <p:xfrm>
          <a:off x="573506" y="948617"/>
          <a:ext cx="9777664" cy="5328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8832">
                  <a:extLst>
                    <a:ext uri="{9D8B030D-6E8A-4147-A177-3AD203B41FA5}">
                      <a16:colId xmlns:a16="http://schemas.microsoft.com/office/drawing/2014/main" val="3566851138"/>
                    </a:ext>
                  </a:extLst>
                </a:gridCol>
                <a:gridCol w="4888832">
                  <a:extLst>
                    <a:ext uri="{9D8B030D-6E8A-4147-A177-3AD203B41FA5}">
                      <a16:colId xmlns:a16="http://schemas.microsoft.com/office/drawing/2014/main" val="2579259859"/>
                    </a:ext>
                  </a:extLst>
                </a:gridCol>
              </a:tblGrid>
              <a:tr h="371153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Acción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378864"/>
                  </a:ext>
                </a:extLst>
              </a:tr>
              <a:tr h="640619">
                <a:tc>
                  <a:txBody>
                    <a:bodyPr/>
                    <a:lstStyle/>
                    <a:p>
                      <a:r>
                        <a:rPr lang="es-MX" dirty="0" err="1"/>
                        <a:t>pendown</a:t>
                      </a:r>
                      <a:r>
                        <a:rPr lang="es-MX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Baja la pluma de la tortuga, es decir, vuelve al trazo de la tortuga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196297"/>
                  </a:ext>
                </a:extLst>
              </a:tr>
              <a:tr h="371153">
                <a:tc>
                  <a:txBody>
                    <a:bodyPr/>
                    <a:lstStyle/>
                    <a:p>
                      <a:r>
                        <a:rPr lang="es-MX" dirty="0"/>
                        <a:t>home()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Regresa al inicio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769149"/>
                  </a:ext>
                </a:extLst>
              </a:tr>
              <a:tr h="640619">
                <a:tc>
                  <a:txBody>
                    <a:bodyPr/>
                    <a:lstStyle/>
                    <a:p>
                      <a:r>
                        <a:rPr lang="es-MX" dirty="0" err="1"/>
                        <a:t>pencolor</a:t>
                      </a:r>
                      <a:r>
                        <a:rPr lang="es-MX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Color de la pluma, adentro debe de ir el color en Inglés (“</a:t>
                      </a:r>
                      <a:r>
                        <a:rPr lang="es-MX" dirty="0" err="1"/>
                        <a:t>green</a:t>
                      </a:r>
                      <a:r>
                        <a:rPr lang="es-MX" dirty="0"/>
                        <a:t>”), (“blue”)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794444"/>
                  </a:ext>
                </a:extLst>
              </a:tr>
              <a:tr h="640619">
                <a:tc>
                  <a:txBody>
                    <a:bodyPr/>
                    <a:lstStyle/>
                    <a:p>
                      <a:r>
                        <a:rPr lang="es-MX" dirty="0"/>
                        <a:t>back()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Regresa la </a:t>
                      </a:r>
                      <a:r>
                        <a:rPr lang="es-MX" dirty="0" err="1"/>
                        <a:t>torutga</a:t>
                      </a:r>
                      <a:r>
                        <a:rPr lang="es-MX" dirty="0"/>
                        <a:t> hacia atrás el número de posiciones que se indiquen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21724"/>
                  </a:ext>
                </a:extLst>
              </a:tr>
              <a:tr h="371153">
                <a:tc>
                  <a:txBody>
                    <a:bodyPr/>
                    <a:lstStyle/>
                    <a:p>
                      <a:r>
                        <a:rPr lang="es-MX" dirty="0" err="1"/>
                        <a:t>clear</a:t>
                      </a:r>
                      <a:r>
                        <a:rPr lang="es-MX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Limpia el </a:t>
                      </a:r>
                      <a:r>
                        <a:rPr lang="es-MX" dirty="0" err="1"/>
                        <a:t>canvas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339922"/>
                  </a:ext>
                </a:extLst>
              </a:tr>
              <a:tr h="371153">
                <a:tc>
                  <a:txBody>
                    <a:bodyPr/>
                    <a:lstStyle/>
                    <a:p>
                      <a:r>
                        <a:rPr lang="es-MX" dirty="0" err="1"/>
                        <a:t>pensize</a:t>
                      </a:r>
                      <a:r>
                        <a:rPr lang="es-MX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Grosor de la pluma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383292"/>
                  </a:ext>
                </a:extLst>
              </a:tr>
              <a:tr h="640619">
                <a:tc>
                  <a:txBody>
                    <a:bodyPr/>
                    <a:lstStyle/>
                    <a:p>
                      <a:r>
                        <a:rPr lang="es-MX" dirty="0" err="1"/>
                        <a:t>begin_fill</a:t>
                      </a:r>
                      <a:r>
                        <a:rPr lang="es-MX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pone al inicio de la figura y marca el color con el que se quiere rellenar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724582"/>
                  </a:ext>
                </a:extLst>
              </a:tr>
              <a:tr h="640619">
                <a:tc>
                  <a:txBody>
                    <a:bodyPr/>
                    <a:lstStyle/>
                    <a:p>
                      <a:r>
                        <a:rPr lang="es-MX" dirty="0" err="1"/>
                        <a:t>end_fill</a:t>
                      </a:r>
                      <a:r>
                        <a:rPr lang="es-MX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Se pone al final de la figura y marca el color con el que se quiere rellenar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313312"/>
                  </a:ext>
                </a:extLst>
              </a:tr>
              <a:tr h="640619">
                <a:tc>
                  <a:txBody>
                    <a:bodyPr/>
                    <a:lstStyle/>
                    <a:p>
                      <a:r>
                        <a:rPr lang="es-MX" dirty="0"/>
                        <a:t>color()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Dentro del paréntesis va el color con el que se quiere colorear la figura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851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640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BA0A50DF-C275-42C2-8E5E-30412502E0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9" b="25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D0E7FF-BB10-45D8-9D93-E6DCDE5B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Actividades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921F4A-EEAA-48F4-AE84-AB782DC3F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37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Realizar</a:t>
            </a:r>
            <a:r>
              <a:rPr lang="en-US" dirty="0">
                <a:solidFill>
                  <a:srgbClr val="FFFFFF"/>
                </a:solidFill>
              </a:rPr>
              <a:t> el Código </a:t>
            </a:r>
            <a:r>
              <a:rPr lang="en-US" dirty="0" err="1">
                <a:solidFill>
                  <a:srgbClr val="FFFFFF"/>
                </a:solidFill>
              </a:rPr>
              <a:t>necesario</a:t>
            </a:r>
            <a:r>
              <a:rPr lang="en-US" dirty="0">
                <a:solidFill>
                  <a:srgbClr val="FFFFFF"/>
                </a:solidFill>
              </a:rPr>
              <a:t> para </a:t>
            </a:r>
            <a:r>
              <a:rPr lang="en-US" dirty="0" err="1">
                <a:solidFill>
                  <a:srgbClr val="FFFFFF"/>
                </a:solidFill>
              </a:rPr>
              <a:t>realizar</a:t>
            </a:r>
            <a:r>
              <a:rPr lang="en-US" dirty="0">
                <a:solidFill>
                  <a:srgbClr val="FFFFFF"/>
                </a:solidFill>
              </a:rPr>
              <a:t> un </a:t>
            </a:r>
            <a:r>
              <a:rPr lang="en-US" dirty="0" err="1">
                <a:solidFill>
                  <a:srgbClr val="FFFFFF"/>
                </a:solidFill>
              </a:rPr>
              <a:t>Cuadrado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Realizar</a:t>
            </a:r>
            <a:r>
              <a:rPr lang="en-US" dirty="0">
                <a:solidFill>
                  <a:srgbClr val="FFFFFF"/>
                </a:solidFill>
              </a:rPr>
              <a:t> el Código </a:t>
            </a:r>
            <a:r>
              <a:rPr lang="en-US" dirty="0" err="1">
                <a:solidFill>
                  <a:srgbClr val="FFFFFF"/>
                </a:solidFill>
              </a:rPr>
              <a:t>necesario</a:t>
            </a:r>
            <a:r>
              <a:rPr lang="en-US" dirty="0">
                <a:solidFill>
                  <a:srgbClr val="FFFFFF"/>
                </a:solidFill>
              </a:rPr>
              <a:t> para </a:t>
            </a:r>
            <a:r>
              <a:rPr lang="en-US" dirty="0" err="1">
                <a:solidFill>
                  <a:srgbClr val="FFFFFF"/>
                </a:solidFill>
              </a:rPr>
              <a:t>realizar</a:t>
            </a:r>
            <a:r>
              <a:rPr lang="en-US" dirty="0">
                <a:solidFill>
                  <a:srgbClr val="FFFFFF"/>
                </a:solidFill>
              </a:rPr>
              <a:t> un </a:t>
            </a:r>
            <a:r>
              <a:rPr lang="en-US" dirty="0" err="1">
                <a:solidFill>
                  <a:srgbClr val="FFFFFF"/>
                </a:solidFill>
              </a:rPr>
              <a:t>Triángulo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Realizar</a:t>
            </a:r>
            <a:r>
              <a:rPr lang="en-US" dirty="0">
                <a:solidFill>
                  <a:srgbClr val="FFFFFF"/>
                </a:solidFill>
              </a:rPr>
              <a:t> el Código </a:t>
            </a:r>
            <a:r>
              <a:rPr lang="en-US" dirty="0" err="1">
                <a:solidFill>
                  <a:srgbClr val="FFFFFF"/>
                </a:solidFill>
              </a:rPr>
              <a:t>necesario</a:t>
            </a:r>
            <a:r>
              <a:rPr lang="en-US" dirty="0">
                <a:solidFill>
                  <a:srgbClr val="FFFFFF"/>
                </a:solidFill>
              </a:rPr>
              <a:t> para </a:t>
            </a:r>
            <a:r>
              <a:rPr lang="en-US" dirty="0" err="1">
                <a:solidFill>
                  <a:srgbClr val="FFFFFF"/>
                </a:solidFill>
              </a:rPr>
              <a:t>realizar</a:t>
            </a:r>
            <a:r>
              <a:rPr lang="en-US" dirty="0">
                <a:solidFill>
                  <a:srgbClr val="FFFFFF"/>
                </a:solidFill>
              </a:rPr>
              <a:t> un </a:t>
            </a:r>
            <a:r>
              <a:rPr lang="en-US" dirty="0" err="1">
                <a:solidFill>
                  <a:srgbClr val="FFFFFF"/>
                </a:solidFill>
              </a:rPr>
              <a:t>Hexágono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Realizar</a:t>
            </a:r>
            <a:r>
              <a:rPr lang="en-US" dirty="0">
                <a:solidFill>
                  <a:srgbClr val="FFFFFF"/>
                </a:solidFill>
              </a:rPr>
              <a:t> el Código </a:t>
            </a:r>
            <a:r>
              <a:rPr lang="en-US" dirty="0" err="1">
                <a:solidFill>
                  <a:srgbClr val="FFFFFF"/>
                </a:solidFill>
              </a:rPr>
              <a:t>necesario</a:t>
            </a:r>
            <a:r>
              <a:rPr lang="en-US" dirty="0">
                <a:solidFill>
                  <a:srgbClr val="FFFFFF"/>
                </a:solidFill>
              </a:rPr>
              <a:t> para </a:t>
            </a:r>
            <a:r>
              <a:rPr lang="en-US" dirty="0" err="1">
                <a:solidFill>
                  <a:srgbClr val="FFFFFF"/>
                </a:solidFill>
              </a:rPr>
              <a:t>realizar</a:t>
            </a:r>
            <a:r>
              <a:rPr lang="en-US" dirty="0">
                <a:solidFill>
                  <a:srgbClr val="FFFFFF"/>
                </a:solidFill>
              </a:rPr>
              <a:t> un </a:t>
            </a:r>
            <a:r>
              <a:rPr lang="en-US" dirty="0" err="1">
                <a:solidFill>
                  <a:srgbClr val="FFFFFF"/>
                </a:solidFill>
              </a:rPr>
              <a:t>Pentagono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Realizar</a:t>
            </a:r>
            <a:r>
              <a:rPr lang="en-US" dirty="0">
                <a:solidFill>
                  <a:srgbClr val="FFFFFF"/>
                </a:solidFill>
              </a:rPr>
              <a:t> el Código </a:t>
            </a:r>
            <a:r>
              <a:rPr lang="en-US" dirty="0" err="1">
                <a:solidFill>
                  <a:srgbClr val="FFFFFF"/>
                </a:solidFill>
              </a:rPr>
              <a:t>necesario</a:t>
            </a:r>
            <a:r>
              <a:rPr lang="en-US" dirty="0">
                <a:solidFill>
                  <a:srgbClr val="FFFFFF"/>
                </a:solidFill>
              </a:rPr>
              <a:t> para </a:t>
            </a:r>
            <a:r>
              <a:rPr lang="en-US" dirty="0" err="1">
                <a:solidFill>
                  <a:srgbClr val="FFFFFF"/>
                </a:solidFill>
              </a:rPr>
              <a:t>realizar</a:t>
            </a:r>
            <a:r>
              <a:rPr lang="en-US" dirty="0">
                <a:solidFill>
                  <a:srgbClr val="FFFFFF"/>
                </a:solidFill>
              </a:rPr>
              <a:t> un </a:t>
            </a:r>
            <a:r>
              <a:rPr lang="en-US" dirty="0" err="1">
                <a:solidFill>
                  <a:srgbClr val="FFFFFF"/>
                </a:solidFill>
              </a:rPr>
              <a:t>Cuadrado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cualquier</a:t>
            </a:r>
            <a:r>
              <a:rPr lang="en-US" dirty="0">
                <a:solidFill>
                  <a:srgbClr val="FFFFFF"/>
                </a:solidFill>
              </a:rPr>
              <a:t> color y </a:t>
            </a:r>
            <a:r>
              <a:rPr lang="en-US" dirty="0" err="1">
                <a:solidFill>
                  <a:srgbClr val="FFFFFF"/>
                </a:solidFill>
              </a:rPr>
              <a:t>grosor</a:t>
            </a:r>
            <a:r>
              <a:rPr lang="en-US" dirty="0">
                <a:solidFill>
                  <a:srgbClr val="FFFFFF"/>
                </a:solidFill>
              </a:rPr>
              <a:t> mayor a 3</a:t>
            </a:r>
          </a:p>
          <a:p>
            <a:r>
              <a:rPr lang="en-US" dirty="0" err="1">
                <a:solidFill>
                  <a:srgbClr val="FFFFFF"/>
                </a:solidFill>
              </a:rPr>
              <a:t>Realizar</a:t>
            </a:r>
            <a:r>
              <a:rPr lang="en-US" dirty="0">
                <a:solidFill>
                  <a:srgbClr val="FFFFFF"/>
                </a:solidFill>
              </a:rPr>
              <a:t> el Código </a:t>
            </a:r>
            <a:r>
              <a:rPr lang="en-US" dirty="0" err="1">
                <a:solidFill>
                  <a:srgbClr val="FFFFFF"/>
                </a:solidFill>
              </a:rPr>
              <a:t>necesario</a:t>
            </a:r>
            <a:r>
              <a:rPr lang="en-US" dirty="0">
                <a:solidFill>
                  <a:srgbClr val="FFFFFF"/>
                </a:solidFill>
              </a:rPr>
              <a:t> para </a:t>
            </a:r>
            <a:r>
              <a:rPr lang="en-US" dirty="0" err="1">
                <a:solidFill>
                  <a:srgbClr val="FFFFFF"/>
                </a:solidFill>
              </a:rPr>
              <a:t>realizar</a:t>
            </a:r>
            <a:r>
              <a:rPr lang="en-US" dirty="0">
                <a:solidFill>
                  <a:srgbClr val="FFFFFF"/>
                </a:solidFill>
              </a:rPr>
              <a:t> un </a:t>
            </a:r>
            <a:r>
              <a:rPr lang="en-US" dirty="0" err="1">
                <a:solidFill>
                  <a:srgbClr val="FFFFFF"/>
                </a:solidFill>
              </a:rPr>
              <a:t>Triángulo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cualquier</a:t>
            </a:r>
            <a:r>
              <a:rPr lang="en-US" dirty="0">
                <a:solidFill>
                  <a:srgbClr val="FFFFFF"/>
                </a:solidFill>
              </a:rPr>
              <a:t> color y </a:t>
            </a:r>
            <a:r>
              <a:rPr lang="en-US" dirty="0" err="1">
                <a:solidFill>
                  <a:srgbClr val="FFFFFF"/>
                </a:solidFill>
              </a:rPr>
              <a:t>grosor</a:t>
            </a:r>
            <a:r>
              <a:rPr lang="en-US" dirty="0">
                <a:solidFill>
                  <a:srgbClr val="FFFFFF"/>
                </a:solidFill>
              </a:rPr>
              <a:t> mayor a 3</a:t>
            </a:r>
          </a:p>
          <a:p>
            <a:r>
              <a:rPr lang="en-US" dirty="0" err="1">
                <a:solidFill>
                  <a:srgbClr val="FFFFFF"/>
                </a:solidFill>
              </a:rPr>
              <a:t>Realizar</a:t>
            </a:r>
            <a:r>
              <a:rPr lang="en-US" dirty="0">
                <a:solidFill>
                  <a:srgbClr val="FFFFFF"/>
                </a:solidFill>
              </a:rPr>
              <a:t> el Código </a:t>
            </a:r>
            <a:r>
              <a:rPr lang="en-US" dirty="0" err="1">
                <a:solidFill>
                  <a:srgbClr val="FFFFFF"/>
                </a:solidFill>
              </a:rPr>
              <a:t>necesario</a:t>
            </a:r>
            <a:r>
              <a:rPr lang="en-US" dirty="0">
                <a:solidFill>
                  <a:srgbClr val="FFFFFF"/>
                </a:solidFill>
              </a:rPr>
              <a:t> para </a:t>
            </a:r>
            <a:r>
              <a:rPr lang="en-US" dirty="0" err="1">
                <a:solidFill>
                  <a:srgbClr val="FFFFFF"/>
                </a:solidFill>
              </a:rPr>
              <a:t>realizar</a:t>
            </a:r>
            <a:r>
              <a:rPr lang="en-US" dirty="0">
                <a:solidFill>
                  <a:srgbClr val="FFFFFF"/>
                </a:solidFill>
              </a:rPr>
              <a:t> un </a:t>
            </a:r>
            <a:r>
              <a:rPr lang="en-US" dirty="0" err="1">
                <a:solidFill>
                  <a:srgbClr val="FFFFFF"/>
                </a:solidFill>
              </a:rPr>
              <a:t>Polígono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cualquier</a:t>
            </a:r>
            <a:r>
              <a:rPr lang="en-US" dirty="0">
                <a:solidFill>
                  <a:srgbClr val="FFFFFF"/>
                </a:solidFill>
              </a:rPr>
              <a:t> color y </a:t>
            </a:r>
            <a:r>
              <a:rPr lang="en-US" dirty="0" err="1">
                <a:solidFill>
                  <a:srgbClr val="FFFFFF"/>
                </a:solidFill>
              </a:rPr>
              <a:t>grosor</a:t>
            </a:r>
            <a:r>
              <a:rPr lang="en-US" dirty="0">
                <a:solidFill>
                  <a:srgbClr val="FFFFFF"/>
                </a:solidFill>
              </a:rPr>
              <a:t> mayor a 3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598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1038186-E5CA-4DC8-A58F-88D544BE3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" b="31340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6E481-B945-4179-BD79-05E96E9B29E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7C4B246C-CDF7-4D39-A493-404E2AC62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6000" dirty="0" err="1"/>
              <a:t>Funciones</a:t>
            </a:r>
            <a:r>
              <a:rPr lang="en-US" sz="6000" dirty="0"/>
              <a:t> y </a:t>
            </a:r>
            <a:r>
              <a:rPr lang="en-US" sz="6000" dirty="0" err="1"/>
              <a:t>Operaciones</a:t>
            </a:r>
            <a:r>
              <a:rPr lang="en-US" sz="6000" dirty="0"/>
              <a:t> </a:t>
            </a:r>
            <a:r>
              <a:rPr lang="en-US" sz="6000" dirty="0" err="1"/>
              <a:t>Aritméticas</a:t>
            </a:r>
            <a:endParaRPr lang="en-US" sz="6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3F45ED8-0C4B-46E3-8F0B-04ED32DD1C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CF00"/>
              </a:clrFrom>
              <a:clrTo>
                <a:srgbClr val="FFC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526" y="4872209"/>
            <a:ext cx="1641133" cy="16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90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6096076-F83A-4AC1-B780-B888AF24C0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CF00"/>
              </a:clrFrom>
              <a:clrTo>
                <a:srgbClr val="FFC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729" y="206547"/>
            <a:ext cx="1484141" cy="1484141"/>
          </a:xfrm>
          <a:prstGeom prst="rect">
            <a:avLst/>
          </a:prstGeom>
        </p:spPr>
      </p:pic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13BA907E-8896-4057-9893-8CC61AA77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08E269-7F89-418B-AA9D-7DE4377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Operaciones Aritméticas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E55CE0F-E671-472B-9088-1A4A180C5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4" y="1325563"/>
            <a:ext cx="10796337" cy="4531816"/>
          </a:xfrm>
        </p:spPr>
        <p:txBody>
          <a:bodyPr/>
          <a:lstStyle/>
          <a:p>
            <a:r>
              <a:rPr lang="es-MX" dirty="0"/>
              <a:t>Python puede funcionar como una calculadora, en el podemos hacer algún Script o código que calcule las operaciones </a:t>
            </a:r>
            <a:r>
              <a:rPr lang="es-MX" dirty="0" err="1"/>
              <a:t>artiméticas</a:t>
            </a:r>
            <a:r>
              <a:rPr lang="es-MX" dirty="0"/>
              <a:t> básicas, además</a:t>
            </a:r>
          </a:p>
          <a:p>
            <a:r>
              <a:rPr lang="es-MX" dirty="0"/>
              <a:t>Python tiene reglas para trabajar con los distintos tipos de números: </a:t>
            </a:r>
            <a:r>
              <a:rPr lang="es-MX" dirty="0" err="1"/>
              <a:t>float</a:t>
            </a:r>
            <a:r>
              <a:rPr lang="es-MX" dirty="0"/>
              <a:t>(decimales), </a:t>
            </a:r>
            <a:r>
              <a:rPr lang="es-MX" dirty="0" err="1"/>
              <a:t>int</a:t>
            </a:r>
            <a:r>
              <a:rPr lang="es-MX" dirty="0"/>
              <a:t>(números enteros)</a:t>
            </a:r>
          </a:p>
          <a:p>
            <a:endParaRPr lang="es-MX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648A3E0-DF44-4F50-A2F2-4AB79A13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9977" y="3723819"/>
            <a:ext cx="8532044" cy="195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51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6096076-F83A-4AC1-B780-B888AF24C0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CF00"/>
              </a:clrFrom>
              <a:clrTo>
                <a:srgbClr val="FFC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729" y="206547"/>
            <a:ext cx="1484141" cy="1484141"/>
          </a:xfrm>
          <a:prstGeom prst="rect">
            <a:avLst/>
          </a:prstGeom>
        </p:spPr>
      </p:pic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13BA907E-8896-4057-9893-8CC61AA77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08E269-7F89-418B-AA9D-7DE4377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94" y="206537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Usando Palabras o </a:t>
            </a:r>
            <a:r>
              <a:rPr lang="es-MX" dirty="0" err="1">
                <a:solidFill>
                  <a:srgbClr val="FFFFFF"/>
                </a:solidFill>
              </a:rPr>
              <a:t>String’s</a:t>
            </a:r>
            <a:endParaRPr lang="es-MX" dirty="0">
              <a:solidFill>
                <a:srgbClr val="FFFFFF"/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EE7CFF1-5623-47CF-9F06-8CCC485DE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MX" dirty="0"/>
          </a:p>
          <a:p>
            <a:r>
              <a:rPr lang="es-MX" dirty="0"/>
              <a:t>¿Qué es un </a:t>
            </a:r>
            <a:r>
              <a:rPr lang="es-MX" dirty="0" err="1"/>
              <a:t>String</a:t>
            </a:r>
            <a:r>
              <a:rPr lang="es-MX" dirty="0"/>
              <a:t>?</a:t>
            </a:r>
          </a:p>
          <a:p>
            <a:pPr lvl="1"/>
            <a:r>
              <a:rPr lang="es-MX" dirty="0"/>
              <a:t>Cadena de caracteres, cuando colocamos una serie de letras en </a:t>
            </a:r>
            <a:r>
              <a:rPr lang="es-MX" dirty="0" err="1"/>
              <a:t>python</a:t>
            </a:r>
            <a:r>
              <a:rPr lang="es-MX" dirty="0"/>
              <a:t>, encerrados entre comillas dobles, esto se llama “</a:t>
            </a:r>
            <a:r>
              <a:rPr lang="es-MX" dirty="0" err="1"/>
              <a:t>String</a:t>
            </a:r>
            <a:r>
              <a:rPr lang="es-MX" dirty="0"/>
              <a:t>” y se representan como “</a:t>
            </a:r>
            <a:r>
              <a:rPr lang="es-MX" dirty="0" err="1"/>
              <a:t>str</a:t>
            </a:r>
            <a:r>
              <a:rPr lang="es-MX" dirty="0"/>
              <a:t>”</a:t>
            </a:r>
          </a:p>
          <a:p>
            <a:pPr marL="457200" lvl="1" indent="0">
              <a:buNone/>
            </a:pPr>
            <a:endParaRPr lang="es-MX" dirty="0"/>
          </a:p>
          <a:p>
            <a:pPr marL="457200" lvl="1" indent="0">
              <a:buNone/>
            </a:pPr>
            <a:r>
              <a:rPr lang="es-MX" dirty="0"/>
              <a:t>Python permite el “</a:t>
            </a:r>
            <a:r>
              <a:rPr lang="es-MX" dirty="0" err="1"/>
              <a:t>cast</a:t>
            </a:r>
            <a:r>
              <a:rPr lang="es-MX" dirty="0"/>
              <a:t>”, lo cual consiste en convertir un tipo de dato a otro, por ejemplo: </a:t>
            </a:r>
            <a:r>
              <a:rPr lang="es-MX" dirty="0" err="1"/>
              <a:t>int</a:t>
            </a:r>
            <a:r>
              <a:rPr lang="es-MX" dirty="0"/>
              <a:t>() -&gt; </a:t>
            </a:r>
            <a:r>
              <a:rPr lang="es-MX" dirty="0" err="1"/>
              <a:t>Str</a:t>
            </a:r>
            <a:r>
              <a:rPr lang="es-MX" dirty="0"/>
              <a:t>(), </a:t>
            </a:r>
            <a:r>
              <a:rPr lang="es-MX" dirty="0" err="1"/>
              <a:t>float</a:t>
            </a:r>
            <a:r>
              <a:rPr lang="es-MX" dirty="0"/>
              <a:t>() -&gt; </a:t>
            </a:r>
            <a:r>
              <a:rPr lang="es-MX" dirty="0" err="1"/>
              <a:t>int</a:t>
            </a:r>
            <a:r>
              <a:rPr lang="es-MX" dirty="0"/>
              <a:t>()</a:t>
            </a:r>
          </a:p>
          <a:p>
            <a:pPr marL="457200" lvl="1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88803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AA8AC23-C4A4-411D-8544-11F8A90CC1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CF00"/>
              </a:clrFrom>
              <a:clrTo>
                <a:srgbClr val="FFC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729" y="206547"/>
            <a:ext cx="1484141" cy="1484141"/>
          </a:xfrm>
          <a:prstGeom prst="rect">
            <a:avLst/>
          </a:prstGeom>
        </p:spPr>
      </p:pic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8CF6E8EE-4E30-45E6-8C85-29DA51C9F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33689C-D0F5-4CC9-A3C6-24BC4996C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Funciones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5C47522-BCCC-4575-849B-25072DDDF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070" y="1690688"/>
            <a:ext cx="11353800" cy="4493544"/>
          </a:xfrm>
        </p:spPr>
        <p:txBody>
          <a:bodyPr/>
          <a:lstStyle/>
          <a:p>
            <a:r>
              <a:rPr lang="es-MX" dirty="0"/>
              <a:t>Cada comando en </a:t>
            </a:r>
            <a:r>
              <a:rPr lang="es-MX" dirty="0" err="1"/>
              <a:t>python</a:t>
            </a:r>
            <a:r>
              <a:rPr lang="es-MX" dirty="0"/>
              <a:t> se puede tratar como una función.</a:t>
            </a:r>
          </a:p>
          <a:p>
            <a:r>
              <a:rPr lang="es-MX" dirty="0"/>
              <a:t>En </a:t>
            </a:r>
            <a:r>
              <a:rPr lang="es-MX" dirty="0" err="1"/>
              <a:t>python</a:t>
            </a:r>
            <a:r>
              <a:rPr lang="es-MX" dirty="0"/>
              <a:t> se pueden definir las funciones con la palabra </a:t>
            </a:r>
            <a:r>
              <a:rPr lang="es-MX" dirty="0" err="1"/>
              <a:t>resrvada</a:t>
            </a:r>
            <a:r>
              <a:rPr lang="es-MX" dirty="0"/>
              <a:t> “</a:t>
            </a:r>
            <a:r>
              <a:rPr lang="es-MX" dirty="0" err="1"/>
              <a:t>def</a:t>
            </a:r>
            <a:r>
              <a:rPr lang="es-MX" dirty="0"/>
              <a:t>():”, seguido de la </a:t>
            </a:r>
            <a:r>
              <a:rPr lang="es-MX" dirty="0" err="1"/>
              <a:t>indentación</a:t>
            </a:r>
            <a:r>
              <a:rPr lang="es-MX" dirty="0"/>
              <a:t>, esto </a:t>
            </a:r>
            <a:r>
              <a:rPr lang="es-MX" dirty="0" err="1"/>
              <a:t>inidca</a:t>
            </a:r>
            <a:r>
              <a:rPr lang="es-MX" dirty="0"/>
              <a:t> que secuencia de comandos esta dentro de nuestra función</a:t>
            </a:r>
          </a:p>
        </p:txBody>
      </p:sp>
    </p:spTree>
    <p:extLst>
      <p:ext uri="{BB962C8B-B14F-4D97-AF65-F5344CB8AC3E}">
        <p14:creationId xmlns:p14="http://schemas.microsoft.com/office/powerpoint/2010/main" val="637579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BA0A50DF-C275-42C2-8E5E-30412502E0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9" b="25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D0E7FF-BB10-45D8-9D93-E6DCDE5B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Actividades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921F4A-EEAA-48F4-AE84-AB782DC3F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37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Crear</a:t>
            </a:r>
            <a:r>
              <a:rPr lang="en-US" dirty="0">
                <a:solidFill>
                  <a:srgbClr val="FFFFFF"/>
                </a:solidFill>
              </a:rPr>
              <a:t> un Script, el </a:t>
            </a:r>
            <a:r>
              <a:rPr lang="en-US" dirty="0" err="1">
                <a:solidFill>
                  <a:srgbClr val="FFFFFF"/>
                </a:solidFill>
              </a:rPr>
              <a:t>cual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contenga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función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llamada</a:t>
            </a:r>
            <a:r>
              <a:rPr lang="en-US" dirty="0">
                <a:solidFill>
                  <a:srgbClr val="FFFFFF"/>
                </a:solidFill>
              </a:rPr>
              <a:t> “</a:t>
            </a:r>
            <a:r>
              <a:rPr lang="en-US" dirty="0" err="1">
                <a:solidFill>
                  <a:srgbClr val="FFFFFF"/>
                </a:solidFill>
              </a:rPr>
              <a:t>Triangulo</a:t>
            </a:r>
            <a:r>
              <a:rPr lang="en-US" dirty="0">
                <a:solidFill>
                  <a:srgbClr val="FFFFFF"/>
                </a:solidFill>
              </a:rPr>
              <a:t>” que </a:t>
            </a:r>
            <a:r>
              <a:rPr lang="en-US" dirty="0" err="1">
                <a:solidFill>
                  <a:srgbClr val="FFFFFF"/>
                </a:solidFill>
              </a:rPr>
              <a:t>haga</a:t>
            </a:r>
            <a:r>
              <a:rPr lang="en-US" dirty="0">
                <a:solidFill>
                  <a:srgbClr val="FFFFFF"/>
                </a:solidFill>
              </a:rPr>
              <a:t> un </a:t>
            </a:r>
            <a:r>
              <a:rPr lang="en-US" dirty="0" err="1">
                <a:solidFill>
                  <a:srgbClr val="FFFFFF"/>
                </a:solidFill>
              </a:rPr>
              <a:t>triángulo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422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41EC5306-6291-4DB7-8243-8EA75C92910B}" vid="{00206432-093F-4115-8B33-52861BF6E8A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1689</TotalTime>
  <Words>690</Words>
  <Application>Microsoft Office PowerPoint</Application>
  <PresentationFormat>Panorámica</PresentationFormat>
  <Paragraphs>85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de Office</vt:lpstr>
      <vt:lpstr>Python</vt:lpstr>
      <vt:lpstr>Comandos Básicos Usando “Turtle”</vt:lpstr>
      <vt:lpstr>Comandos Básicos utilizando “turtle”</vt:lpstr>
      <vt:lpstr>Actividades</vt:lpstr>
      <vt:lpstr>Funciones y Operaciones Aritméticas</vt:lpstr>
      <vt:lpstr>Operaciones Aritméticas</vt:lpstr>
      <vt:lpstr>Usando Palabras o String’s</vt:lpstr>
      <vt:lpstr>Funciones</vt:lpstr>
      <vt:lpstr>Actividades</vt:lpstr>
      <vt:lpstr>Ciclos de Repetición</vt:lpstr>
      <vt:lpstr>Ciclos de Repetición</vt:lpstr>
      <vt:lpstr>Ciclos de repetición</vt:lpstr>
      <vt:lpstr>While</vt:lpstr>
      <vt:lpstr>Condicionales</vt:lpstr>
      <vt:lpstr>Condicionales</vt:lpstr>
      <vt:lpstr>Condicionales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Galileo cabrera Garibaldi</dc:creator>
  <cp:lastModifiedBy>Galileo cabrera Garibaldi</cp:lastModifiedBy>
  <cp:revision>20</cp:revision>
  <dcterms:created xsi:type="dcterms:W3CDTF">2018-02-27T16:34:37Z</dcterms:created>
  <dcterms:modified xsi:type="dcterms:W3CDTF">2018-03-04T18:26:56Z</dcterms:modified>
</cp:coreProperties>
</file>